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61" r:id="rId6"/>
    <p:sldId id="257" r:id="rId7"/>
    <p:sldId id="262" r:id="rId8"/>
    <p:sldId id="263" r:id="rId9"/>
    <p:sldId id="259" r:id="rId10"/>
    <p:sldId id="264" r:id="rId11"/>
    <p:sldId id="260" r:id="rId12"/>
    <p:sldId id="258" r:id="rId13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09" d="100"/>
          <a:sy n="109" d="100"/>
        </p:scale>
        <p:origin x="63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18992C-9A8C-BA62-A438-931BCA3C6A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C5EF2B7-0530-A484-4C1D-7A8937416D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B7C564-4E88-0A4B-8353-CADF5BAC1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D9A497-C7C2-937F-4E58-7C86BE91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B1A168-E72B-F655-3FBF-210FC906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785202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912C6C-28BE-3B7F-DD58-14CEE1EB7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A4F5C96-104D-4745-C0F9-69F4C579CB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7F0B6A-7089-E909-E3E1-1CE2E1AE7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D4F531-994F-9D4D-153F-CBDD9F1BC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583A24-08FC-7046-07FD-4F6A610BC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049840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59991E9-DAFD-7F13-4AEA-A99F4E0FA0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7CCE3EC-516E-666D-90FD-4D545A47A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3D029D-F9FA-D705-9C24-267A2243D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CC12FB-01AB-E6C8-FF46-9935687BD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D74B1C-C62A-8BE5-75D8-553EBF4A8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263809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B0634-7FD7-3D70-5C30-3C9CA7999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61F228-ED8C-75C1-F2E7-7DA971531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A59204-2EFF-B5B0-E28A-4A8D8C10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3C7912-D59A-BE05-6755-E468BCD49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84EE50-6BA0-F56F-23D5-F75571634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90965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1E490D-ECEE-B5B8-BCC2-B4BA08AB1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6A07110-84E4-31FB-7182-BDC224901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64D7B0-11AE-05CE-994C-C80B32DFA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F0BDFE-5D79-7585-F4BD-72E4B3922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03778C-FE3B-BF80-AD96-D399FF21C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6030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47F3BA-E56A-6B09-99D1-483F304E1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DB410B-C67B-1207-1ADE-F8C3C4D21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25FBAEA-299B-9AFD-9605-04374016D0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B6447BC-89A5-9627-6D0E-D8CE69B33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85368EA-7349-DA37-B6FA-81C2020E8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1FFFB42-1BFA-DAD6-34BD-764E0F2CC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56966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CD99C9-B2BA-FDE5-5F17-A773BF597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0327A3-5E16-53A9-33A4-2556EC32F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B46D63D-1804-85B7-3536-691C4A9CF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55A237B-A859-48BC-BDB8-04D5403EC6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B37314C-286F-7BD0-E66A-D7DDDDB0B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301DED3-8BB0-FA6A-DEAC-9E5C73ED9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7E452BF-32DA-AC6D-F30F-6447CF1CA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B7454A6-0EAB-1F82-095E-C7A92B8AA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568746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451238-0BE0-A2FF-8E89-E4880C17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21283E-1340-D5B1-B071-576D079C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200ED5-C279-C8B1-6EA9-ABF673841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7E4775D-B4AF-1FD0-A875-02A48D8B5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38496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500469F-4765-629E-9C4F-2D41AFA5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99E0783-97B2-3664-C0CC-7BF5C7461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4890FDB-7A77-D166-9136-349D2ACE0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68604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82B27A-E055-EA64-4B27-2AB6202E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E4E9FD-9935-A9DF-12F0-0D5ED98C6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9C3721D-5D90-368B-F2BB-BAA469916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36FAC05-1735-FA3D-4C4B-289F7B2ED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4C5317-9EFD-3E4F-4738-053DEE3EA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AA3D03F-B561-B421-E4B5-BEF4AD6E1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676117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A98059-ECDE-0509-B7A9-0AA6C1A31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7D89B82-9096-4F42-1D33-8219EFF6D7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0F6EC83-FD67-900B-2C5D-63E5681E7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854249A-F938-2DBE-7813-798E9B390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E337A22-3642-DF87-1E41-7C9622B15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77D9B8-3B42-EE9F-A2E7-72912E93E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755626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BB50257-1652-9133-6BE2-3A35CA1F8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78E504C-D7C1-BFD6-04B0-922CC2D21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679799-27D1-511B-C411-E199CF9260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E14B9D-EFEF-69E9-FEFC-1276C8FA7B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1A9975-42F9-7586-4A65-B69FC05F14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622836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1178A20-E060-B9E4-D6A3-9E6678A61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701DEB8-9677-9FA7-A0B7-9A1B1B4935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10300" y="2095392"/>
            <a:ext cx="5459797" cy="1847849"/>
          </a:xfrm>
        </p:spPr>
        <p:txBody>
          <a:bodyPr>
            <a:normAutofit fontScale="90000"/>
          </a:bodyPr>
          <a:lstStyle/>
          <a:p>
            <a:pPr algn="just"/>
            <a: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  <a:t>TEMA:</a:t>
            </a:r>
            <a:b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</a:br>
            <a: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  <a:t/>
            </a:r>
            <a:b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</a:br>
            <a: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  <a:t>APLICACIÓN MÓVIL PARA LA AUTOMATIZACIÓN DE PAGOS DIGITALES EN EL TIEMPO DE USO DENTRO DE LOS ESTACIONAMIENTOS ADMINISTRADOS POR EL MUNICIPIO DEL DISTRITO METROPOLITANO DE QUITO</a:t>
            </a:r>
            <a:endParaRPr lang="es-EC" dirty="0">
              <a:solidFill>
                <a:schemeClr val="bg2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88C438-90B4-9A6A-3C42-64F8C90CEF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6358" y="4286825"/>
            <a:ext cx="4726042" cy="1655762"/>
          </a:xfrm>
        </p:spPr>
        <p:txBody>
          <a:bodyPr>
            <a:normAutofit/>
          </a:bodyPr>
          <a:lstStyle/>
          <a:p>
            <a:r>
              <a:rPr lang="es-EC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AUTORES:</a:t>
            </a:r>
          </a:p>
          <a:p>
            <a:r>
              <a:rPr lang="es-EC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Eduardo Augusto Alvarado Cadena</a:t>
            </a:r>
          </a:p>
          <a:p>
            <a:r>
              <a:rPr lang="es-EC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Fabian Patricio Sailema Landa </a:t>
            </a:r>
          </a:p>
          <a:p>
            <a:r>
              <a:rPr lang="es-EC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Eddy Alejandro Trejo Mejía</a:t>
            </a:r>
          </a:p>
          <a:p>
            <a:endParaRPr lang="es-EC" dirty="0">
              <a:solidFill>
                <a:schemeClr val="bg1"/>
              </a:solidFill>
            </a:endParaRPr>
          </a:p>
          <a:p>
            <a:endParaRPr lang="es-EC" dirty="0">
              <a:solidFill>
                <a:schemeClr val="bg1"/>
              </a:solidFill>
            </a:endParaRPr>
          </a:p>
          <a:p>
            <a:endParaRPr lang="es-EC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CC31D5F-ECB5-4167-8342-EF16678A7D20}"/>
              </a:ext>
            </a:extLst>
          </p:cNvPr>
          <p:cNvSpPr txBox="1"/>
          <p:nvPr/>
        </p:nvSpPr>
        <p:spPr>
          <a:xfrm>
            <a:off x="3948276" y="6286172"/>
            <a:ext cx="37653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0" i="0" dirty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NOVIEMBRE 2024 – ABRIL 2025</a:t>
            </a:r>
            <a:endParaRPr lang="es-EC" dirty="0">
              <a:solidFill>
                <a:schemeClr val="bg2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DA6D8FB-696D-479C-99F2-B28CA14CBE77}"/>
              </a:ext>
            </a:extLst>
          </p:cNvPr>
          <p:cNvSpPr txBox="1"/>
          <p:nvPr/>
        </p:nvSpPr>
        <p:spPr>
          <a:xfrm>
            <a:off x="6447767" y="1145607"/>
            <a:ext cx="49848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  <a:t>FACULTAD DE SISTEMAS MERCANTILES</a:t>
            </a:r>
          </a:p>
          <a:p>
            <a:r>
              <a:rPr lang="es-EC" dirty="0">
                <a:solidFill>
                  <a:schemeClr val="bg2"/>
                </a:solidFill>
                <a:latin typeface="Arial Nova" panose="020B0504020202020204" pitchFamily="34" charset="0"/>
              </a:rPr>
              <a:t>CARRERA DE INGENIERIA EN SOFTWARE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420810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BEAFA6D-C7B8-C6AB-7F1E-1430B4FCA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C0AF74-6FA7-8299-570F-77C4A3F1E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3566"/>
            <a:ext cx="2409825" cy="1325563"/>
          </a:xfrm>
        </p:spPr>
        <p:txBody>
          <a:bodyPr>
            <a:normAutofit/>
          </a:bodyPr>
          <a:lstStyle/>
          <a:p>
            <a:r>
              <a:rPr lang="es-EC" sz="2400" b="1" dirty="0">
                <a:latin typeface="Arial" panose="020B0604020202020204" pitchFamily="34" charset="0"/>
                <a:cs typeface="Arial" panose="020B0604020202020204" pitchFamily="34" charset="0"/>
              </a:rPr>
              <a:t>RESUMEN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0E24086-4E34-DFEC-4758-AE682D2BFBF7}"/>
              </a:ext>
            </a:extLst>
          </p:cNvPr>
          <p:cNvSpPr txBox="1"/>
          <p:nvPr/>
        </p:nvSpPr>
        <p:spPr>
          <a:xfrm>
            <a:off x="3495676" y="1343025"/>
            <a:ext cx="7581902" cy="3233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es-ES" sz="12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b="0" i="0" dirty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  <a:t/>
            </a:r>
            <a:br>
              <a:rPr lang="es-ES" b="0" i="0" dirty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</a:br>
            <a:r>
              <a:rPr lang="es-ES" b="0" i="0" dirty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  <a:t>El crecimiento de la urbanización y el aumento del parque vehicular en Quito han generado una alta demanda por soluciones eficientes en la gestión de estacionamientos municipales. </a:t>
            </a:r>
            <a:endParaRPr lang="es-ES" b="0" i="0" dirty="0" smtClean="0">
              <a:solidFill>
                <a:srgbClr val="262626"/>
              </a:solidFill>
              <a:effectLst/>
              <a:latin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</a:pPr>
            <a:r>
              <a:rPr lang="es-ES" b="0" i="0" dirty="0" smtClean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  <a:t>Este </a:t>
            </a:r>
            <a:r>
              <a:rPr lang="es-ES" b="0" i="0" dirty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  <a:t>estudio analiza el impacto del desarrollo de una aplicación móvil que brinde a los usuarios información en tiempo real sobre la disponibilidad de estacionamientos y facilite el pago de tarifas mediante tarjetas de crédito, débito o billeteras digitales.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877697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BEAFA6D-C7B8-C6AB-7F1E-1430B4FCA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92653"/>
            <a:ext cx="12192000" cy="6858000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0E24086-4E34-DFEC-4758-AE682D2BFBF7}"/>
              </a:ext>
            </a:extLst>
          </p:cNvPr>
          <p:cNvSpPr txBox="1"/>
          <p:nvPr/>
        </p:nvSpPr>
        <p:spPr>
          <a:xfrm>
            <a:off x="3000375" y="771525"/>
            <a:ext cx="8991600" cy="6135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es-ES" sz="12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20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OBJETIVOS</a:t>
            </a:r>
            <a:endParaRPr lang="es-EC" sz="2000" dirty="0">
              <a:latin typeface="Aptos" panose="02110004020202020204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es-ES" sz="16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General</a:t>
            </a:r>
            <a:endParaRPr lang="es-EC" sz="1600" b="1" dirty="0">
              <a:latin typeface="Aptos" panose="02110004020202020204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es-EC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Desarrollar una aplicación móvil para la gestión y pago de estacionamientos públicos en el Distrito Metropolitano de Quito, optimizando el acceso, reduciendo los tiempos de búsqueda y mejorando la experiencia del usuario a través de tecnología en tiempo real y métodos de pago digitales.</a:t>
            </a:r>
            <a:endParaRPr lang="es-EC" sz="1600" dirty="0">
              <a:solidFill>
                <a:srgbClr val="000000"/>
              </a:solidFill>
              <a:latin typeface="Aptos" panose="02110004020202020204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es-ES" sz="16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Específicos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Diseñar e implementar un sistema que permita a los usuarios consultar en tiempo real la disponibilidad de espacios en los estacionamientos públicos de Quito, facilitando el acceso eficiente a estos. 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Integrar métodos de pago digitales en la aplicación, garantizando transacciones seguras, ágiles y sin la necesidad de efectivo, mejorando la usabilidad y accesibilidad del servicio. 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Evaluar el impacto de la aplicación en la movilidad urbana, midiendo la reducción en tiempos de búsqueda de estacionamiento, la disminución del tráfico innecesario y la satisfacción del usuario.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429299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BEAFA6D-C7B8-C6AB-7F1E-1430B4FCA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92653"/>
            <a:ext cx="12192000" cy="6858000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0E24086-4E34-DFEC-4758-AE682D2BFBF7}"/>
              </a:ext>
            </a:extLst>
          </p:cNvPr>
          <p:cNvSpPr txBox="1"/>
          <p:nvPr/>
        </p:nvSpPr>
        <p:spPr>
          <a:xfrm>
            <a:off x="3000375" y="771525"/>
            <a:ext cx="89916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es-ES" sz="12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2000" b="1" dirty="0" smtClean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JUSTIFICACIÓN E IMPORTANCIA</a:t>
            </a:r>
          </a:p>
          <a:p>
            <a:pPr lvl="0" algn="just">
              <a:lnSpc>
                <a:spcPct val="150000"/>
              </a:lnSpc>
            </a:pPr>
            <a:endParaRPr lang="es-EC" sz="2000" dirty="0">
              <a:latin typeface="Aptos" panose="02110004020202020204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s-EC" dirty="0" smtClean="0">
                <a:latin typeface="Arial" panose="020B0604020202020204" pitchFamily="34" charset="0"/>
                <a:cs typeface="Arial" panose="020B0604020202020204" pitchFamily="34" charset="0"/>
              </a:rPr>
              <a:t>El desarrollo de la aplicación responde </a:t>
            </a:r>
            <a:r>
              <a:rPr lang="es-EC" dirty="0">
                <a:latin typeface="Arial" panose="020B0604020202020204" pitchFamily="34" charset="0"/>
                <a:cs typeface="Arial" panose="020B0604020202020204" pitchFamily="34" charset="0"/>
              </a:rPr>
              <a:t>a la necesidad urgente de modernizar y optimizar la gestión de los parqueaderos </a:t>
            </a:r>
            <a:r>
              <a:rPr lang="es-EC" dirty="0" smtClean="0">
                <a:latin typeface="Arial" panose="020B0604020202020204" pitchFamily="34" charset="0"/>
                <a:cs typeface="Arial" panose="020B0604020202020204" pitchFamily="34" charset="0"/>
              </a:rPr>
              <a:t>municipales.</a:t>
            </a: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La falta de un sistema eficiente que proporcione información en tiempo real sobre la disponibilidad de espacios, así como métodos de pago ágiles y digitales, impacta negativamente en la movilidad urbana, ocasionando congestión vehicular, pérdida de tiempo y un incremento en los niveles de estrés de los conductores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La aplicación 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móvil busca proporcionar una solución tecnológica integral que permita a los usuarios consultar la disponibilidad de parqueaderos en tiempo real, acceder de manera eficiente y efectuar pagos digitales seguros, eliminando la necesidad del uso de efectivo y reduciendo los tiempos de espera.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283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ED0A4-CA75-524A-263F-5E90D9F83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62D2FC2-5F8D-922E-EEB1-1A2D37F049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415499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CBF6A17-19EE-D803-1B61-FAE0F19FE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988" y="316033"/>
            <a:ext cx="6634762" cy="598368"/>
          </a:xfrm>
        </p:spPr>
        <p:txBody>
          <a:bodyPr>
            <a:normAutofit/>
          </a:bodyPr>
          <a:lstStyle/>
          <a:p>
            <a:r>
              <a:rPr lang="es-EC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Definiciones Conceptuales</a:t>
            </a:r>
            <a:endParaRPr lang="es-EC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7BA8852-6171-B899-5B03-1647D07C1F91}"/>
              </a:ext>
            </a:extLst>
          </p:cNvPr>
          <p:cNvSpPr txBox="1"/>
          <p:nvPr/>
        </p:nvSpPr>
        <p:spPr>
          <a:xfrm>
            <a:off x="1095632" y="1645933"/>
            <a:ext cx="10000735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Movilidad urbana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: Conjunto de estrategias y tecnologías utilizadas para optimizar el desplazamiento de personas y vehículos en una ciudad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Estacionamiento inteligente: 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Infraestructura que emplea tecnología para mejorar la eficiencia en la administración de parqueaderos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Pago digital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: Transacción electrónica realizada mediante tarjetas, aplicaciones móviles o billeteras digitales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Aplicación móvil: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Software diseñado para dispositivos móviles que permite realizar tareas específicas, como la gestión de parqueaderos.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C" sz="16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1E433EB-E10C-491B-81B8-9E9C0CB7FC89}"/>
              </a:ext>
            </a:extLst>
          </p:cNvPr>
          <p:cNvSpPr txBox="1"/>
          <p:nvPr/>
        </p:nvSpPr>
        <p:spPr>
          <a:xfrm>
            <a:off x="2038866" y="3849296"/>
            <a:ext cx="6172200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0805" marR="90805" algn="just">
              <a:lnSpc>
                <a:spcPct val="150000"/>
              </a:lnSpc>
              <a:spcBef>
                <a:spcPts val="780"/>
              </a:spcBef>
              <a:spcAft>
                <a:spcPts val="800"/>
              </a:spcAft>
            </a:pPr>
            <a:endParaRPr lang="es-EC" sz="18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05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ED0A4-CA75-524A-263F-5E90D9F83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62D2FC2-5F8D-922E-EEB1-1A2D37F049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415499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CBF6A17-19EE-D803-1B61-FAE0F19FE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988" y="316033"/>
            <a:ext cx="6634762" cy="598368"/>
          </a:xfrm>
        </p:spPr>
        <p:txBody>
          <a:bodyPr>
            <a:normAutofit/>
          </a:bodyPr>
          <a:lstStyle/>
          <a:p>
            <a:r>
              <a:rPr lang="es-EC" sz="2400" b="1" dirty="0">
                <a:latin typeface="Arial" panose="020B0604020202020204" pitchFamily="34" charset="0"/>
                <a:cs typeface="Arial" panose="020B0604020202020204" pitchFamily="34" charset="0"/>
              </a:rPr>
              <a:t>MÉTODOS, TÉCNICAS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7BA8852-6171-B899-5B03-1647D07C1F91}"/>
              </a:ext>
            </a:extLst>
          </p:cNvPr>
          <p:cNvSpPr txBox="1"/>
          <p:nvPr/>
        </p:nvSpPr>
        <p:spPr>
          <a:xfrm>
            <a:off x="1095633" y="981075"/>
            <a:ext cx="1000073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utilizo el método mixto para poder comparar la efectividad de la metodología del desarrollo de una aplicación móvil en la gestión de estacionamientos con la metodología cuantitativa y cualitativa en equipos de desarrollo de software distribuido.</a:t>
            </a:r>
          </a:p>
          <a:p>
            <a:pPr algn="just">
              <a:lnSpc>
                <a:spcPct val="150000"/>
              </a:lnSpc>
            </a:pPr>
            <a:endParaRPr lang="es-ES" sz="1600" dirty="0"/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Para la recolección de datos se utilizaron dos técnicas principales:</a:t>
            </a:r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Encuestas estructuradas: 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diseñó un cuestionario con preguntas cerradas y de escala Likert para medir la expectativa de los usuarios respecto a la implementación de un sistema de pago digital en estacionamientos municipales. </a:t>
            </a:r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Observación en campo: 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realizó un análisis en un punto de alta concurrencia de estacionamientos municipales, con el fin de constatar la aglomeración de personas en las ventanillas de pago y evaluar el impacto de los tiempos de espera en la movilidad urbana.</a:t>
            </a:r>
          </a:p>
          <a:p>
            <a:endParaRPr lang="es-EC" sz="16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1E433EB-E10C-491B-81B8-9E9C0CB7FC89}"/>
              </a:ext>
            </a:extLst>
          </p:cNvPr>
          <p:cNvSpPr txBox="1"/>
          <p:nvPr/>
        </p:nvSpPr>
        <p:spPr>
          <a:xfrm>
            <a:off x="2038866" y="3849296"/>
            <a:ext cx="6172200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0805" marR="90805" algn="just">
              <a:lnSpc>
                <a:spcPct val="150000"/>
              </a:lnSpc>
              <a:spcBef>
                <a:spcPts val="780"/>
              </a:spcBef>
              <a:spcAft>
                <a:spcPts val="800"/>
              </a:spcAft>
            </a:pPr>
            <a:endParaRPr lang="es-EC" sz="18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848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ED0A4-CA75-524A-263F-5E90D9F83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62D2FC2-5F8D-922E-EEB1-1A2D37F049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415499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CBF6A17-19EE-D803-1B61-FAE0F19FE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988" y="316033"/>
            <a:ext cx="6634762" cy="598368"/>
          </a:xfrm>
        </p:spPr>
        <p:txBody>
          <a:bodyPr>
            <a:normAutofit/>
          </a:bodyPr>
          <a:lstStyle/>
          <a:p>
            <a:r>
              <a:rPr lang="es-EC" sz="2400" b="1" dirty="0">
                <a:latin typeface="Arial" panose="020B0604020202020204" pitchFamily="34" charset="0"/>
                <a:cs typeface="Arial" panose="020B0604020202020204" pitchFamily="34" charset="0"/>
              </a:rPr>
              <a:t>MÉTODOS, TÉCNICAS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7BA8852-6171-B899-5B03-1647D07C1F91}"/>
              </a:ext>
            </a:extLst>
          </p:cNvPr>
          <p:cNvSpPr txBox="1"/>
          <p:nvPr/>
        </p:nvSpPr>
        <p:spPr>
          <a:xfrm>
            <a:off x="1095633" y="981075"/>
            <a:ext cx="1000073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utilizo el método mixto para poder comparar la efectividad de la metodología del desarrollo de una aplicación móvil en la gestión de estacionamientos con la metodología cuantitativa y cualitativa en equipos de desarrollo de software distribuido.</a:t>
            </a:r>
          </a:p>
          <a:p>
            <a:pPr algn="just">
              <a:lnSpc>
                <a:spcPct val="150000"/>
              </a:lnSpc>
            </a:pPr>
            <a:endParaRPr lang="es-ES" sz="1600" dirty="0"/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Para la recolección de datos se utilizaron dos técnicas principales:</a:t>
            </a:r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Encuestas estructuradas: 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diseñó un cuestionario con preguntas cerradas y de escala Likert para medir la expectativa de los usuarios respecto a la implementación de un sistema de pago digital en estacionamientos municipales. </a:t>
            </a:r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Observación en campo: 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realizó un análisis en un punto de alta concurrencia de estacionamientos municipales, con el fin de constatar la aglomeración de personas en las ventanillas de pago y evaluar el impacto de los tiempos de espera en la movilidad urbana.</a:t>
            </a:r>
          </a:p>
          <a:p>
            <a:endParaRPr lang="es-EC" sz="16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1E433EB-E10C-491B-81B8-9E9C0CB7FC89}"/>
              </a:ext>
            </a:extLst>
          </p:cNvPr>
          <p:cNvSpPr txBox="1"/>
          <p:nvPr/>
        </p:nvSpPr>
        <p:spPr>
          <a:xfrm>
            <a:off x="2038866" y="3849296"/>
            <a:ext cx="6172200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0805" marR="90805" algn="just">
              <a:lnSpc>
                <a:spcPct val="150000"/>
              </a:lnSpc>
              <a:spcBef>
                <a:spcPts val="780"/>
              </a:spcBef>
              <a:spcAft>
                <a:spcPts val="800"/>
              </a:spcAft>
            </a:pPr>
            <a:endParaRPr lang="es-EC" sz="18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175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99575C-129F-6934-DD8A-DBEBAB4F5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B9FADED-8D20-FF50-444B-924B8CF40B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B0FF9FA-57C8-D927-1373-EF4FE12F6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989" y="333632"/>
            <a:ext cx="6634762" cy="963827"/>
          </a:xfrm>
        </p:spPr>
        <p:txBody>
          <a:bodyPr>
            <a:normAutofit/>
          </a:bodyPr>
          <a:lstStyle/>
          <a:p>
            <a:r>
              <a:rPr lang="es-EC" sz="2400" b="1" dirty="0"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616E445-E52B-57D1-5606-415AC46F7985}"/>
              </a:ext>
            </a:extLst>
          </p:cNvPr>
          <p:cNvSpPr txBox="1"/>
          <p:nvPr/>
        </p:nvSpPr>
        <p:spPr>
          <a:xfrm>
            <a:off x="400049" y="1114425"/>
            <a:ext cx="11591925" cy="4488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s-EC" sz="18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ES" sz="1600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L</a:t>
            </a: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os datos recopilados revelan un alto nivel de aceptación y disposición por parte de los usuarios de estacionamientos municipales en Quito hacia la implementación de una aplicación móvil que facilite la visualización de la ocupación y el pago digital de tarifas. La disposición a utilizar pagos móviles, combinada con el acceso generalizado a Internet, sugiere un entorno propicio para la adopción exitosa de esta tecnología. 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Sin embargo, es crucial abordar las preocupaciones sobre la seguridad de los pagos digitales mediante estrategias efectivas de comunicación y seguridad. Los casos de éxito en Barcelona y Londres demuestran el potencial de las soluciones digitales para mejorar la eficiencia y la experiencia del usuario en estacionamientos urbanos. 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La implementación de una aplicación móvil en Quito, adaptada a las necesidades locales y basada en las mejores prácticas internacionales, podría transformar significativamente la movilidad urbana y la gestión de estacionamientos en la ciudad.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algn="just"/>
            <a:endParaRPr lang="es-EC" sz="1600" dirty="0"/>
          </a:p>
        </p:txBody>
      </p:sp>
    </p:spTree>
    <p:extLst>
      <p:ext uri="{BB962C8B-B14F-4D97-AF65-F5344CB8AC3E}">
        <p14:creationId xmlns:p14="http://schemas.microsoft.com/office/powerpoint/2010/main" val="2801432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2B38D6-0E8F-C348-D9BA-A96C6F58C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C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04E946E-5388-5D0B-E910-40C860C34D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535453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a12283d-e59e-4b21-b37c-b601b9f0f2f2" xsi:nil="true"/>
    <lcf76f155ced4ddcb4097134ff3c332f xmlns="f1d049d6-0321-48df-9922-92e6daf09c05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735078CDD43FD439903C1066D36E42D" ma:contentTypeVersion="12" ma:contentTypeDescription="Crear nuevo documento." ma:contentTypeScope="" ma:versionID="4cfb698c233dbbd3247c0cb521e35c07">
  <xsd:schema xmlns:xsd="http://www.w3.org/2001/XMLSchema" xmlns:xs="http://www.w3.org/2001/XMLSchema" xmlns:p="http://schemas.microsoft.com/office/2006/metadata/properties" xmlns:ns2="f1d049d6-0321-48df-9922-92e6daf09c05" xmlns:ns3="5a12283d-e59e-4b21-b37c-b601b9f0f2f2" targetNamespace="http://schemas.microsoft.com/office/2006/metadata/properties" ma:root="true" ma:fieldsID="80e67972af8268232f824f1ee5cf3c9e" ns2:_="" ns3:_="">
    <xsd:import namespace="f1d049d6-0321-48df-9922-92e6daf09c05"/>
    <xsd:import namespace="5a12283d-e59e-4b21-b37c-b601b9f0f2f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d049d6-0321-48df-9922-92e6daf09c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Etiquetas de imagen" ma:readOnly="false" ma:fieldId="{5cf76f15-5ced-4ddc-b409-7134ff3c332f}" ma:taxonomyMulti="true" ma:sspId="516ca45b-3bbc-4b5c-8bef-a491006e90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12283d-e59e-4b21-b37c-b601b9f0f2f2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12344798-d187-4df9-9ddd-70536178b209}" ma:internalName="TaxCatchAll" ma:showField="CatchAllData" ma:web="5a12283d-e59e-4b21-b37c-b601b9f0f2f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92D030-45CF-4B8D-93A6-1542096D02F7}">
  <ds:schemaRefs>
    <ds:schemaRef ds:uri="http://schemas.microsoft.com/office/2006/metadata/properties"/>
    <ds:schemaRef ds:uri="http://schemas.microsoft.com/office/infopath/2007/PartnerControls"/>
    <ds:schemaRef ds:uri="5a12283d-e59e-4b21-b37c-b601b9f0f2f2"/>
    <ds:schemaRef ds:uri="f1d049d6-0321-48df-9922-92e6daf09c05"/>
  </ds:schemaRefs>
</ds:datastoreItem>
</file>

<file path=customXml/itemProps2.xml><?xml version="1.0" encoding="utf-8"?>
<ds:datastoreItem xmlns:ds="http://schemas.openxmlformats.org/officeDocument/2006/customXml" ds:itemID="{C2CC3CB2-8E41-45E8-98F9-EF7B49B675C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5E617A-47EC-4F0F-AAC7-BAD089049D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d049d6-0321-48df-9922-92e6daf09c05"/>
    <ds:schemaRef ds:uri="5a12283d-e59e-4b21-b37c-b601b9f0f2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801</Words>
  <Application>Microsoft Office PowerPoint</Application>
  <PresentationFormat>Panorámica</PresentationFormat>
  <Paragraphs>51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Arial Nova</vt:lpstr>
      <vt:lpstr>Symbol</vt:lpstr>
      <vt:lpstr>Times New Roman</vt:lpstr>
      <vt:lpstr>Tema de Office</vt:lpstr>
      <vt:lpstr>TEMA:  APLICACIÓN MÓVIL PARA LA AUTOMATIZACIÓN DE PAGOS DIGITALES EN EL TIEMPO DE USO DENTRO DE LOS ESTACIONAMIENTOS ADMINISTRADOS POR EL MUNICIPIO DEL DISTRITO METROPOLITANO DE QUITO</vt:lpstr>
      <vt:lpstr>RESUMEN</vt:lpstr>
      <vt:lpstr>Presentación de PowerPoint</vt:lpstr>
      <vt:lpstr>Presentación de PowerPoint</vt:lpstr>
      <vt:lpstr>Definiciones Conceptuales</vt:lpstr>
      <vt:lpstr>MÉTODOS, TÉCNICAS</vt:lpstr>
      <vt:lpstr>MÉTODOS, TÉCNICAS</vt:lpstr>
      <vt:lpstr>CONCLUSIONES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Paulo Andres Pizanan Cardenas</dc:creator>
  <cp:lastModifiedBy>Eddy Alejandro Trejo Mejia</cp:lastModifiedBy>
  <cp:revision>20</cp:revision>
  <dcterms:created xsi:type="dcterms:W3CDTF">2025-02-24T14:48:00Z</dcterms:created>
  <dcterms:modified xsi:type="dcterms:W3CDTF">2025-04-11T20:53:51Z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0x0101000735078CDD43FD439903C1066D36E42D</vt:lpwstr>
  </property>
</Properties>
</file>

<file path=docProps/thumbnail.jpeg>
</file>